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367" r:id="rId5"/>
    <p:sldId id="368" r:id="rId6"/>
    <p:sldId id="369" r:id="rId7"/>
    <p:sldId id="370"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p:cViewPr varScale="1">
        <p:scale>
          <a:sx n="103" d="100"/>
          <a:sy n="103" d="100"/>
        </p:scale>
        <p:origin x="1044" y="138"/>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11-11-2024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11" Type="http://schemas.openxmlformats.org/officeDocument/2006/relationships/image" Target="../media/image7.png"/><Relationship Id="rId5" Type="http://schemas.openxmlformats.org/officeDocument/2006/relationships/image" Target="../media/image2.jpeg"/><Relationship Id="rId10" Type="http://schemas.openxmlformats.org/officeDocument/2006/relationships/hyperlink" Target="mailto:&amp;anantharaja3394@gmail.com" TargetMode="External"/><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5"/>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6">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7"/>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8"/>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9"/>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739211"/>
          </a:xfrm>
          <a:prstGeom prst="rect">
            <a:avLst/>
          </a:prstGeom>
          <a:noFill/>
        </p:spPr>
        <p:txBody>
          <a:bodyPr wrap="square">
            <a:spAutoFit/>
          </a:bodyPr>
          <a:lstStyle/>
          <a:p>
            <a:pPr algn="ctr"/>
            <a:r>
              <a:rPr lang="en-US" sz="2800" dirty="0"/>
              <a:t>Mental Health Assessment AI system</a:t>
            </a:r>
            <a:endParaRPr lang="en-US" dirty="0"/>
          </a:p>
          <a:p>
            <a:endParaRPr lang="en-US" sz="1400" dirty="0"/>
          </a:p>
          <a:p>
            <a:r>
              <a:rPr lang="en-US" sz="1400" dirty="0"/>
              <a:t>Team :  </a:t>
            </a:r>
            <a:r>
              <a:rPr lang="en-US" dirty="0"/>
              <a:t>Name &amp; Email id : HARIHARAN.A </a:t>
            </a:r>
            <a:r>
              <a:rPr lang="en-US" dirty="0">
                <a:hlinkClick r:id="rId10"/>
              </a:rPr>
              <a:t>&amp;</a:t>
            </a:r>
            <a:r>
              <a:rPr lang="en-US" dirty="0"/>
              <a:t> hariharanadirai04@gmail.com</a:t>
            </a:r>
          </a:p>
          <a:p>
            <a:endParaRPr lang="en-US" dirty="0"/>
          </a:p>
          <a:p>
            <a:r>
              <a:rPr lang="en-US" dirty="0"/>
              <a:t> NM ID</a:t>
            </a:r>
            <a:r>
              <a:rPr lang="en-US"/>
              <a:t>: au811321114008</a:t>
            </a:r>
            <a:endParaRPr lang="en-US" dirty="0"/>
          </a:p>
          <a:p>
            <a:endParaRPr lang="en-US" dirty="0"/>
          </a:p>
          <a:p>
            <a:r>
              <a:rPr lang="en-US" dirty="0"/>
              <a:t> </a:t>
            </a:r>
            <a:r>
              <a:rPr lang="en-US" sz="1400" dirty="0"/>
              <a:t>Guide</a:t>
            </a:r>
            <a:r>
              <a:rPr lang="en-US" dirty="0"/>
              <a: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Master Trainer )</a:t>
            </a:r>
            <a:endParaRPr lang="en-US" dirty="0"/>
          </a:p>
          <a:p>
            <a:pPr algn="ctr"/>
            <a:endParaRPr lang="en-US" dirty="0"/>
          </a:p>
          <a:p>
            <a:pPr algn="ctr"/>
            <a:endParaRPr lang="en-US" sz="1400" dirty="0"/>
          </a:p>
          <a:p>
            <a:pPr algn="ctr"/>
            <a:endParaRPr lang="en-US" dirty="0"/>
          </a:p>
          <a:p>
            <a:pPr algn="ctr"/>
            <a:endParaRPr lang="en-US" sz="1400" dirty="0"/>
          </a:p>
        </p:txBody>
      </p:sp>
      <p:pic>
        <p:nvPicPr>
          <p:cNvPr id="4" name="Audio 3">
            <a:hlinkClick r:id="" action="ppaction://media"/>
            <a:extLst>
              <a:ext uri="{FF2B5EF4-FFF2-40B4-BE49-F238E27FC236}">
                <a16:creationId xmlns:a16="http://schemas.microsoft.com/office/drawing/2014/main" id="{FB0F5240-C9AC-69F2-0F4E-F2DCCCD77132}"/>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370717497"/>
      </p:ext>
    </p:extLst>
  </p:cSld>
  <p:clrMapOvr>
    <a:masterClrMapping/>
  </p:clrMapOvr>
  <mc:AlternateContent xmlns:mc="http://schemas.openxmlformats.org/markup-compatibility/2006" xmlns:p14="http://schemas.microsoft.com/office/powerpoint/2010/main">
    <mc:Choice Requires="p14">
      <p:transition spd="slow" p14:dur="2000" advTm="14192"/>
    </mc:Choice>
    <mc:Fallback xmlns="">
      <p:transition spd="slow" advTm="14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F10E9654-30B1-9DBA-1A7C-645F2F18575F}"/>
              </a:ext>
            </a:extLst>
          </p:cNvPr>
          <p:cNvSpPr txBox="1"/>
          <p:nvPr/>
        </p:nvSpPr>
        <p:spPr>
          <a:xfrm>
            <a:off x="560438" y="1401097"/>
            <a:ext cx="5058697" cy="3108543"/>
          </a:xfrm>
          <a:prstGeom prst="rect">
            <a:avLst/>
          </a:prstGeom>
          <a:noFill/>
        </p:spPr>
        <p:txBody>
          <a:bodyPr wrap="square">
            <a:spAutoFit/>
          </a:bodyPr>
          <a:lstStyle/>
          <a:p>
            <a:pPr marL="342900" indent="-342900">
              <a:buAutoNum type="arabicPeriod"/>
            </a:pPr>
            <a:r>
              <a:rPr lang="en-US" dirty="0"/>
              <a:t>1. Enhanced Personalization: AI models will better adapt to individual behavior over time.</a:t>
            </a:r>
          </a:p>
          <a:p>
            <a:pPr marL="342900" indent="-342900">
              <a:buAutoNum type="arabicPeriod"/>
            </a:pPr>
            <a:endParaRPr lang="en-US" dirty="0"/>
          </a:p>
          <a:p>
            <a:pPr marL="342900" indent="-342900">
              <a:buAutoNum type="arabicPeriod"/>
            </a:pPr>
            <a:r>
              <a:rPr lang="en-US" dirty="0"/>
              <a:t>2. Wearable Integration: Real-time mental health tracking with wearable data.</a:t>
            </a:r>
          </a:p>
          <a:p>
            <a:pPr marL="342900" indent="-342900">
              <a:buAutoNum type="arabicPeriod"/>
            </a:pPr>
            <a:endParaRPr lang="en-US" dirty="0"/>
          </a:p>
          <a:p>
            <a:pPr marL="342900" indent="-342900">
              <a:buAutoNum type="arabicPeriod"/>
            </a:pPr>
            <a:r>
              <a:rPr lang="en-US" dirty="0"/>
              <a:t>3. Multi-language Support: NLP in various languages for global accessibility.</a:t>
            </a:r>
          </a:p>
          <a:p>
            <a:pPr marL="342900" indent="-342900">
              <a:buAutoNum type="arabicPeriod"/>
            </a:pPr>
            <a:endParaRPr lang="en-US" dirty="0"/>
          </a:p>
          <a:p>
            <a:pPr marL="342900" indent="-342900">
              <a:buAutoNum type="arabicPeriod"/>
            </a:pPr>
            <a:r>
              <a:rPr lang="en-US" dirty="0"/>
              <a:t>4. Predictive Analytics: Early intervention by predicting mental health crises.</a:t>
            </a:r>
          </a:p>
          <a:p>
            <a:pPr marL="342900" indent="-342900">
              <a:buAutoNum type="arabicPeriod"/>
            </a:pPr>
            <a:endParaRPr lang="en-US" dirty="0"/>
          </a:p>
          <a:p>
            <a:pPr marL="342900" indent="-342900">
              <a:buAutoNum type="arabicPeriod"/>
            </a:pPr>
            <a:r>
              <a:rPr lang="en-US" dirty="0"/>
              <a:t>5. AR Therapy Sessions: Virtual support using augmented reality.</a:t>
            </a:r>
            <a:endParaRPr lang="en-IN" dirty="0"/>
          </a:p>
        </p:txBody>
      </p:sp>
    </p:spTree>
    <p:extLst>
      <p:ext uri="{BB962C8B-B14F-4D97-AF65-F5344CB8AC3E}">
        <p14:creationId xmlns:p14="http://schemas.microsoft.com/office/powerpoint/2010/main" val="70511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Future Scope</a:t>
            </a:r>
          </a:p>
        </p:txBody>
      </p:sp>
      <p:pic>
        <p:nvPicPr>
          <p:cNvPr id="2" name="Audio 1">
            <a:hlinkClick r:id="" action="ppaction://media"/>
            <a:extLst>
              <a:ext uri="{FF2B5EF4-FFF2-40B4-BE49-F238E27FC236}">
                <a16:creationId xmlns:a16="http://schemas.microsoft.com/office/drawing/2014/main" id="{0B54270C-3C5B-CBE6-0FE8-9D71A65C622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25300455"/>
      </p:ext>
    </p:extLst>
  </p:cSld>
  <p:clrMapOvr>
    <a:masterClrMapping/>
  </p:clrMapOvr>
  <mc:AlternateContent xmlns:mc="http://schemas.openxmlformats.org/markup-compatibility/2006" xmlns:p14="http://schemas.microsoft.com/office/powerpoint/2010/main">
    <mc:Choice Requires="p14">
      <p:transition spd="slow" p14:dur="2000" advTm="3369"/>
    </mc:Choice>
    <mc:Fallback xmlns="">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A76AD72-B807-3980-CEC3-7F2D69281628}"/>
              </a:ext>
            </a:extLst>
          </p:cNvPr>
          <p:cNvSpPr txBox="1"/>
          <p:nvPr/>
        </p:nvSpPr>
        <p:spPr>
          <a:xfrm>
            <a:off x="471948" y="1187245"/>
            <a:ext cx="8360352" cy="1477328"/>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The integration of artificial intelligence (AI) into mental health assessment is transforming the way mental health conditions are identified, monitored, and treated. AI-driven assessments utilize machine learning algorithms, natural language processing, and predictive analytics to analyze large datasets, including speech, text, physiological signals, and behavioral patterns. </a:t>
            </a:r>
            <a:endParaRPr lang="en-IN" dirty="0"/>
          </a:p>
        </p:txBody>
      </p:sp>
      <p:grpSp>
        <p:nvGrpSpPr>
          <p:cNvPr id="5" name="Group 4">
            <a:extLst>
              <a:ext uri="{FF2B5EF4-FFF2-40B4-BE49-F238E27FC236}">
                <a16:creationId xmlns:a16="http://schemas.microsoft.com/office/drawing/2014/main" id="{04E526CE-9EDA-9855-A718-7E9F0DCA759E}"/>
              </a:ext>
            </a:extLst>
          </p:cNvPr>
          <p:cNvGrpSpPr/>
          <p:nvPr/>
        </p:nvGrpSpPr>
        <p:grpSpPr>
          <a:xfrm>
            <a:off x="3043191" y="2749251"/>
            <a:ext cx="2826667" cy="1815882"/>
            <a:chOff x="5001834" y="864388"/>
            <a:chExt cx="3986766" cy="3986766"/>
          </a:xfrm>
        </p:grpSpPr>
        <p:pic>
          <p:nvPicPr>
            <p:cNvPr id="6" name="Picture 5"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4"/>
            <a:stretch>
              <a:fillRect/>
            </a:stretch>
          </p:blipFill>
          <p:spPr>
            <a:xfrm>
              <a:off x="5001834" y="864388"/>
              <a:ext cx="3986766" cy="3986766"/>
            </a:xfrm>
            <a:prstGeom prst="rect">
              <a:avLst/>
            </a:prstGeom>
          </p:spPr>
        </p:pic>
        <p:pic>
          <p:nvPicPr>
            <p:cNvPr id="7" name="Picture 6"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5"/>
            <a:srcRect b="62888"/>
            <a:stretch/>
          </p:blipFill>
          <p:spPr>
            <a:xfrm flipH="1">
              <a:off x="6478945" y="2680677"/>
              <a:ext cx="1647824" cy="2016369"/>
            </a:xfrm>
            <a:prstGeom prst="rect">
              <a:avLst/>
            </a:prstGeom>
          </p:spPr>
        </p:pic>
      </p:grpSp>
      <p:pic>
        <p:nvPicPr>
          <p:cNvPr id="3" name="Audio 2">
            <a:hlinkClick r:id="" action="ppaction://media"/>
            <a:extLst>
              <a:ext uri="{FF2B5EF4-FFF2-40B4-BE49-F238E27FC236}">
                <a16:creationId xmlns:a16="http://schemas.microsoft.com/office/drawing/2014/main" id="{09E1219E-E621-B14A-1BF1-64727733E5A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49215490"/>
      </p:ext>
    </p:extLst>
  </p:cSld>
  <p:clrMapOvr>
    <a:masterClrMapping/>
  </p:clrMapOvr>
  <mc:AlternateContent xmlns:mc="http://schemas.openxmlformats.org/markup-compatibility/2006" xmlns:p14="http://schemas.microsoft.com/office/powerpoint/2010/main">
    <mc:Choice Requires="p14">
      <p:transition spd="slow" p14:dur="2000" advTm="13680"/>
    </mc:Choice>
    <mc:Fallback xmlns="">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AFE84E8C-7314-018B-54CC-32FB31BB4012}"/>
              </a:ext>
            </a:extLst>
          </p:cNvPr>
          <p:cNvSpPr txBox="1"/>
          <p:nvPr/>
        </p:nvSpPr>
        <p:spPr>
          <a:xfrm>
            <a:off x="545690" y="1075424"/>
            <a:ext cx="7728155" cy="1600438"/>
          </a:xfrm>
          <a:prstGeom prst="rect">
            <a:avLst/>
          </a:prstGeom>
          <a:noFill/>
        </p:spPr>
        <p:txBody>
          <a:bodyPr wrap="square">
            <a:spAutoFit/>
          </a:bodyPr>
          <a:lstStyle/>
          <a:p>
            <a:r>
              <a:rPr lang="en-US" dirty="0"/>
              <a:t>The rising prevalence of mental health issues highlights the need for accessible, accurate assessment methods. Traditional assessments are often limited by stigma, accessibility, and costs, leaving many undiagnosed or untreated. This project aims to develop an AI-driven solution that uses natural language processing, machine learning, and data analysis to assess mental health patterns, providing personalized insights and early intervention suggestions. By integrating digital tools, the solution seeks to make mental health support more accessible, private, and proactive for users.</a:t>
            </a:r>
            <a:endParaRPr lang="en-IN" dirty="0"/>
          </a:p>
        </p:txBody>
      </p:sp>
      <p:grpSp>
        <p:nvGrpSpPr>
          <p:cNvPr id="5" name="Group 4">
            <a:extLst>
              <a:ext uri="{FF2B5EF4-FFF2-40B4-BE49-F238E27FC236}">
                <a16:creationId xmlns:a16="http://schemas.microsoft.com/office/drawing/2014/main" id="{14F5ABAD-A8DA-A8DF-F8C4-C14C82B99951}"/>
              </a:ext>
            </a:extLst>
          </p:cNvPr>
          <p:cNvGrpSpPr/>
          <p:nvPr/>
        </p:nvGrpSpPr>
        <p:grpSpPr>
          <a:xfrm>
            <a:off x="3410929" y="2733561"/>
            <a:ext cx="1997676" cy="1565446"/>
            <a:chOff x="4578211" y="760307"/>
            <a:chExt cx="4510006" cy="3741355"/>
          </a:xfrm>
        </p:grpSpPr>
        <p:pic>
          <p:nvPicPr>
            <p:cNvPr id="6" name="Picture 5"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4"/>
            <a:srcRect l="11111" t="10028" r="10940" b="11567"/>
            <a:stretch/>
          </p:blipFill>
          <p:spPr>
            <a:xfrm>
              <a:off x="5486396" y="760307"/>
              <a:ext cx="3601821" cy="3622886"/>
            </a:xfrm>
            <a:prstGeom prst="rect">
              <a:avLst/>
            </a:prstGeom>
          </p:spPr>
        </p:pic>
        <p:pic>
          <p:nvPicPr>
            <p:cNvPr id="7" name="Picture 6"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5"/>
            <a:srcRect b="60168"/>
            <a:stretch/>
          </p:blipFill>
          <p:spPr>
            <a:xfrm>
              <a:off x="4578211" y="2188308"/>
              <a:ext cx="2340981" cy="2313354"/>
            </a:xfrm>
            <a:prstGeom prst="rect">
              <a:avLst/>
            </a:prstGeom>
          </p:spPr>
        </p:pic>
      </p:grpSp>
      <p:pic>
        <p:nvPicPr>
          <p:cNvPr id="3" name="Audio 2">
            <a:hlinkClick r:id="" action="ppaction://media"/>
            <a:extLst>
              <a:ext uri="{FF2B5EF4-FFF2-40B4-BE49-F238E27FC236}">
                <a16:creationId xmlns:a16="http://schemas.microsoft.com/office/drawing/2014/main" id="{181C43E1-2171-8911-DE62-C5BF7F6A9BE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401695990"/>
      </p:ext>
    </p:extLst>
  </p:cSld>
  <p:clrMapOvr>
    <a:masterClrMapping/>
  </p:clrMapOvr>
  <mc:AlternateContent xmlns:mc="http://schemas.openxmlformats.org/markup-compatibility/2006" xmlns:p14="http://schemas.microsoft.com/office/powerpoint/2010/main">
    <mc:Choice Requires="p14">
      <p:transition spd="slow" p14:dur="2000" advTm="11760"/>
    </mc:Choice>
    <mc:Fallback xmlns="">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67A3C046-C4B7-6F70-F55A-C95247C02BBA}"/>
              </a:ext>
            </a:extLst>
          </p:cNvPr>
          <p:cNvSpPr txBox="1"/>
          <p:nvPr/>
        </p:nvSpPr>
        <p:spPr>
          <a:xfrm>
            <a:off x="567812" y="1305231"/>
            <a:ext cx="8118987" cy="1815882"/>
          </a:xfrm>
          <a:prstGeom prst="rect">
            <a:avLst/>
          </a:prstGeom>
          <a:noFill/>
        </p:spPr>
        <p:txBody>
          <a:bodyPr wrap="square">
            <a:spAutoFit/>
          </a:bodyPr>
          <a:lstStyle/>
          <a:p>
            <a:pPr marL="342900" indent="-342900">
              <a:buAutoNum type="arabicPeriod"/>
            </a:pPr>
            <a:r>
              <a:rPr lang="en-US" dirty="0"/>
              <a:t>1. Data Analysis: AI analyzes inputs like text, voice, and wearable data to detect mental health signs.</a:t>
            </a:r>
          </a:p>
          <a:p>
            <a:pPr marL="342900" indent="-342900">
              <a:buAutoNum type="arabicPeriod"/>
            </a:pPr>
            <a:endParaRPr lang="en-US" dirty="0"/>
          </a:p>
          <a:p>
            <a:pPr marL="342900" indent="-342900">
              <a:buAutoNum type="arabicPeriod"/>
            </a:pPr>
            <a:r>
              <a:rPr lang="en-US" dirty="0"/>
              <a:t>2. Personalized Recommendations: The system offers tailored advice based on individual trends and needs.</a:t>
            </a:r>
          </a:p>
          <a:p>
            <a:pPr marL="342900" indent="-342900">
              <a:buAutoNum type="arabicPeriod"/>
            </a:pPr>
            <a:endParaRPr lang="en-US" dirty="0"/>
          </a:p>
          <a:p>
            <a:pPr marL="342900" indent="-342900">
              <a:buAutoNum type="arabicPeriod"/>
            </a:pPr>
            <a:r>
              <a:rPr lang="en-US" dirty="0"/>
              <a:t>3. Real-Time Alerts: AI monitors for sudden changes, providing alerts or support as needed to prevent crises.</a:t>
            </a:r>
            <a:endParaRPr lang="en-IN" dirty="0"/>
          </a:p>
        </p:txBody>
      </p:sp>
      <p:pic>
        <p:nvPicPr>
          <p:cNvPr id="3" name="Audio 2">
            <a:hlinkClick r:id="" action="ppaction://media"/>
            <a:extLst>
              <a:ext uri="{FF2B5EF4-FFF2-40B4-BE49-F238E27FC236}">
                <a16:creationId xmlns:a16="http://schemas.microsoft.com/office/drawing/2014/main" id="{A0C27ED6-2AA5-EFE5-2B27-2AE791AF324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754400922"/>
      </p:ext>
    </p:extLst>
  </p:cSld>
  <p:clrMapOvr>
    <a:masterClrMapping/>
  </p:clrMapOvr>
  <mc:AlternateContent xmlns:mc="http://schemas.openxmlformats.org/markup-compatibility/2006" xmlns:p14="http://schemas.microsoft.com/office/powerpoint/2010/main">
    <mc:Choice Requires="p14">
      <p:transition spd="slow" p14:dur="2000" advTm="11123"/>
    </mc:Choice>
    <mc:Fallback xmlns="">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a:extLst>
              <a:ext uri="{FF2B5EF4-FFF2-40B4-BE49-F238E27FC236}">
                <a16:creationId xmlns:a16="http://schemas.microsoft.com/office/drawing/2014/main" id="{DA21496A-E771-B40D-B8D4-45FF2281CD63}"/>
              </a:ext>
            </a:extLst>
          </p:cNvPr>
          <p:cNvSpPr txBox="1"/>
          <p:nvPr/>
        </p:nvSpPr>
        <p:spPr>
          <a:xfrm>
            <a:off x="634180" y="1135626"/>
            <a:ext cx="8141109" cy="1600438"/>
          </a:xfrm>
          <a:prstGeom prst="rect">
            <a:avLst/>
          </a:prstGeom>
          <a:noFill/>
        </p:spPr>
        <p:txBody>
          <a:bodyPr wrap="square">
            <a:spAutoFit/>
          </a:bodyPr>
          <a:lstStyle/>
          <a:p>
            <a:pPr marL="342900" indent="-342900">
              <a:buAutoNum type="arabicPeriod"/>
            </a:pPr>
            <a:r>
              <a:rPr lang="en-IN" dirty="0"/>
              <a:t> </a:t>
            </a:r>
            <a:r>
              <a:rPr lang="en-US" dirty="0"/>
              <a:t>1. Data Collection: Gathers data from user inputs and wearables.</a:t>
            </a:r>
          </a:p>
          <a:p>
            <a:pPr marL="342900" indent="-342900">
              <a:buAutoNum type="arabicPeriod"/>
            </a:pPr>
            <a:endParaRPr lang="en-US" dirty="0"/>
          </a:p>
          <a:p>
            <a:pPr marL="342900" indent="-342900">
              <a:buAutoNum type="arabicPeriod"/>
            </a:pPr>
            <a:endParaRPr lang="en-US" dirty="0"/>
          </a:p>
          <a:p>
            <a:pPr marL="342900" indent="-342900">
              <a:buAutoNum type="arabicPeriod"/>
            </a:pPr>
            <a:r>
              <a:rPr lang="en-US" dirty="0"/>
              <a:t>2. AI Processing: Analyzes data to detect mental health indicators and personalize assessments.</a:t>
            </a:r>
          </a:p>
          <a:p>
            <a:pPr marL="342900" indent="-342900">
              <a:buAutoNum type="arabicPeriod"/>
            </a:pPr>
            <a:endParaRPr lang="en-US" dirty="0"/>
          </a:p>
          <a:p>
            <a:pPr marL="342900" indent="-342900">
              <a:buAutoNum type="arabicPeriod"/>
            </a:pPr>
            <a:endParaRPr lang="en-US" dirty="0"/>
          </a:p>
          <a:p>
            <a:pPr marL="342900" indent="-342900">
              <a:buAutoNum type="arabicPeriod"/>
            </a:pPr>
            <a:r>
              <a:rPr lang="en-US" dirty="0"/>
              <a:t>3. User Interface: Shows insights, offers recommendations, and sends alerts when needed.</a:t>
            </a:r>
            <a:r>
              <a:rPr lang="en-IN" dirty="0"/>
              <a:t>.</a:t>
            </a:r>
          </a:p>
        </p:txBody>
      </p:sp>
      <p:pic>
        <p:nvPicPr>
          <p:cNvPr id="2" name="Audio 1">
            <a:hlinkClick r:id="" action="ppaction://media"/>
            <a:extLst>
              <a:ext uri="{FF2B5EF4-FFF2-40B4-BE49-F238E27FC236}">
                <a16:creationId xmlns:a16="http://schemas.microsoft.com/office/drawing/2014/main" id="{028884B8-FCA7-7D93-EF06-0FA019D22AB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67368147"/>
      </p:ext>
    </p:extLst>
  </p:cSld>
  <p:clrMapOvr>
    <a:masterClrMapping/>
  </p:clrMapOvr>
  <mc:AlternateContent xmlns:mc="http://schemas.openxmlformats.org/markup-compatibility/2006" xmlns:p14="http://schemas.microsoft.com/office/powerpoint/2010/main">
    <mc:Choice Requires="p14">
      <p:transition spd="slow" p14:dur="2000" advTm="2570"/>
    </mc:Choice>
    <mc:Fallback xmlns="">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8995FED7-3817-3FDB-AF3E-828B4639B14E}"/>
              </a:ext>
            </a:extLst>
          </p:cNvPr>
          <p:cNvSpPr txBox="1"/>
          <p:nvPr/>
        </p:nvSpPr>
        <p:spPr>
          <a:xfrm>
            <a:off x="494070" y="1334820"/>
            <a:ext cx="7910525" cy="2031325"/>
          </a:xfrm>
          <a:prstGeom prst="rect">
            <a:avLst/>
          </a:prstGeom>
          <a:noFill/>
        </p:spPr>
        <p:txBody>
          <a:bodyPr wrap="square">
            <a:spAutoFit/>
          </a:bodyPr>
          <a:lstStyle/>
          <a:p>
            <a:pPr marL="342900" indent="-342900">
              <a:buAutoNum type="arabicPeriod"/>
            </a:pPr>
            <a:r>
              <a:rPr lang="en-US" dirty="0"/>
              <a:t>1. User Input: Collects user data through mood updates and wearables.</a:t>
            </a:r>
          </a:p>
          <a:p>
            <a:pPr marL="342900" indent="-342900">
              <a:buAutoNum type="arabicPeriod"/>
            </a:pPr>
            <a:endParaRPr lang="en-US" dirty="0"/>
          </a:p>
          <a:p>
            <a:pPr marL="342900" indent="-342900">
              <a:buAutoNum type="arabicPeriod"/>
            </a:pPr>
            <a:r>
              <a:rPr lang="en-US" dirty="0"/>
              <a:t>2. Data Collection: Gathers real-time data from various sources.</a:t>
            </a:r>
          </a:p>
          <a:p>
            <a:pPr marL="342900" indent="-342900">
              <a:buAutoNum type="arabicPeriod"/>
            </a:pPr>
            <a:endParaRPr lang="en-US" dirty="0"/>
          </a:p>
          <a:p>
            <a:pPr marL="342900" indent="-342900">
              <a:buAutoNum type="arabicPeriod"/>
            </a:pPr>
            <a:r>
              <a:rPr lang="en-US" dirty="0"/>
              <a:t>3. AI Analysis: Analyzes data to detect mental health indicators.</a:t>
            </a:r>
          </a:p>
          <a:p>
            <a:pPr marL="342900" indent="-342900">
              <a:buAutoNum type="arabicPeriod"/>
            </a:pPr>
            <a:endParaRPr lang="en-US" dirty="0"/>
          </a:p>
          <a:p>
            <a:pPr marL="342900" indent="-342900">
              <a:buAutoNum type="arabicPeriod"/>
            </a:pPr>
            <a:r>
              <a:rPr lang="en-US" dirty="0"/>
              <a:t>4. Personalized Feedback: Provides insights and activity suggestions.</a:t>
            </a:r>
          </a:p>
          <a:p>
            <a:pPr marL="342900" indent="-342900">
              <a:buAutoNum type="arabicPeriod"/>
            </a:pPr>
            <a:endParaRPr lang="en-US" dirty="0"/>
          </a:p>
          <a:p>
            <a:pPr marL="342900" indent="-342900">
              <a:buAutoNum type="arabicPeriod"/>
            </a:pPr>
            <a:r>
              <a:rPr lang="en-US" dirty="0"/>
              <a:t>5. Alerts: Sends notifications if concerning patterns arise.</a:t>
            </a:r>
            <a:endParaRPr lang="en-IN" dirty="0"/>
          </a:p>
        </p:txBody>
      </p:sp>
      <p:pic>
        <p:nvPicPr>
          <p:cNvPr id="3" name="Audio 2">
            <a:hlinkClick r:id="" action="ppaction://media"/>
            <a:extLst>
              <a:ext uri="{FF2B5EF4-FFF2-40B4-BE49-F238E27FC236}">
                <a16:creationId xmlns:a16="http://schemas.microsoft.com/office/drawing/2014/main" id="{62187F6A-9FB2-6D39-8310-55909DC261D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979684172"/>
      </p:ext>
    </p:extLst>
  </p:cSld>
  <p:clrMapOvr>
    <a:masterClrMapping/>
  </p:clrMapOvr>
  <mc:AlternateContent xmlns:mc="http://schemas.openxmlformats.org/markup-compatibility/2006" xmlns:p14="http://schemas.microsoft.com/office/powerpoint/2010/main">
    <mc:Choice Requires="p14">
      <p:transition spd="slow" p14:dur="2000" advTm="1824"/>
    </mc:Choice>
    <mc:Fallback xmlns="">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2" name="Audio 1">
            <a:hlinkClick r:id="" action="ppaction://media"/>
            <a:extLst>
              <a:ext uri="{FF2B5EF4-FFF2-40B4-BE49-F238E27FC236}">
                <a16:creationId xmlns:a16="http://schemas.microsoft.com/office/drawing/2014/main" id="{0D8AD914-0013-E2A7-BF7F-70E0F140F90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pic>
        <p:nvPicPr>
          <p:cNvPr id="10" name="Picture 9" descr="A screenshot of a computer&#10;&#10;Description automatically generated">
            <a:extLst>
              <a:ext uri="{FF2B5EF4-FFF2-40B4-BE49-F238E27FC236}">
                <a16:creationId xmlns:a16="http://schemas.microsoft.com/office/drawing/2014/main" id="{37923954-97B6-2820-9E84-480822095108}"/>
              </a:ext>
            </a:extLst>
          </p:cNvPr>
          <p:cNvPicPr>
            <a:picLocks noChangeAspect="1"/>
          </p:cNvPicPr>
          <p:nvPr/>
        </p:nvPicPr>
        <p:blipFill>
          <a:blip r:embed="rId5"/>
          <a:stretch>
            <a:fillRect/>
          </a:stretch>
        </p:blipFill>
        <p:spPr>
          <a:xfrm>
            <a:off x="309740" y="1334324"/>
            <a:ext cx="8619656" cy="3312321"/>
          </a:xfrm>
          <a:prstGeom prst="rect">
            <a:avLst/>
          </a:prstGeom>
        </p:spPr>
      </p:pic>
    </p:spTree>
    <p:extLst>
      <p:ext uri="{BB962C8B-B14F-4D97-AF65-F5344CB8AC3E}">
        <p14:creationId xmlns:p14="http://schemas.microsoft.com/office/powerpoint/2010/main" val="312414391"/>
      </p:ext>
    </p:extLst>
  </p:cSld>
  <p:clrMapOvr>
    <a:masterClrMapping/>
  </p:clrMapOvr>
  <mc:AlternateContent xmlns:mc="http://schemas.openxmlformats.org/markup-compatibility/2006" xmlns:p14="http://schemas.microsoft.com/office/powerpoint/2010/main">
    <mc:Choice Requires="p14">
      <p:transition spd="slow" p14:dur="2000" advTm="1255"/>
    </mc:Choice>
    <mc:Fallback xmlns="">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8AF016C-46C9-0697-070B-5EE1E86C9B6A}"/>
              </a:ext>
            </a:extLst>
          </p:cNvPr>
          <p:cNvSpPr txBox="1"/>
          <p:nvPr/>
        </p:nvSpPr>
        <p:spPr>
          <a:xfrm>
            <a:off x="693174" y="1327355"/>
            <a:ext cx="7583079" cy="1600438"/>
          </a:xfrm>
          <a:prstGeom prst="rect">
            <a:avLst/>
          </a:prstGeom>
          <a:noFill/>
        </p:spPr>
        <p:txBody>
          <a:bodyPr wrap="square">
            <a:spAutoFit/>
          </a:bodyPr>
          <a:lstStyle/>
          <a:p>
            <a:r>
              <a:rPr lang="en-US" dirty="0"/>
              <a:t>The Mental Health Assessment System effectively uses machine learning to provide preliminary mental health insights based on survey responses, achieving over 85% accuracy. This tool supports mental health awareness and encourages early intervention, though improvements in data diversity and context interpretation are needed. Overall, the system demonstrates the potential of AI in promoting timely mental health support. AI should complement, not replace, human judgment to ensure its effectiveness and the well-being of individuals</a:t>
            </a:r>
            <a:endParaRPr lang="en-IN" dirty="0"/>
          </a:p>
        </p:txBody>
      </p:sp>
      <p:pic>
        <p:nvPicPr>
          <p:cNvPr id="3" name="Audio 2">
            <a:hlinkClick r:id="" action="ppaction://media"/>
            <a:extLst>
              <a:ext uri="{FF2B5EF4-FFF2-40B4-BE49-F238E27FC236}">
                <a16:creationId xmlns:a16="http://schemas.microsoft.com/office/drawing/2014/main" id="{EA8D0F05-3E57-E835-E9DC-B7354C5A736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174784547"/>
      </p:ext>
    </p:extLst>
  </p:cSld>
  <p:clrMapOvr>
    <a:masterClrMapping/>
  </p:clrMapOvr>
  <mc:AlternateContent xmlns:mc="http://schemas.openxmlformats.org/markup-compatibility/2006" xmlns:p14="http://schemas.microsoft.com/office/powerpoint/2010/main">
    <mc:Choice Requires="p14">
      <p:transition spd="slow" p14:dur="2000" advTm="19746"/>
    </mc:Choice>
    <mc:Fallback xmlns="">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6559A34-456E-49A1-8157-9E3D18BFAD36}">
  <ds:schemaRefs>
    <ds:schemaRef ds:uri="http://schemas.microsoft.com/office/2006/metadata/properties"/>
    <ds:schemaRef ds:uri="http://schemas.microsoft.com/office/infopath/2007/PartnerControls"/>
    <ds:schemaRef ds:uri="http://purl.org/dc/elements/1.1/"/>
    <ds:schemaRef ds:uri="http://www.w3.org/XML/1998/namespace"/>
    <ds:schemaRef ds:uri="94eeb56d-118c-48c3-937f-7f05817f7373"/>
    <ds:schemaRef ds:uri="http://schemas.microsoft.com/office/2006/documentManagement/types"/>
    <ds:schemaRef ds:uri="http://schemas.openxmlformats.org/package/2006/metadata/core-properties"/>
    <ds:schemaRef ds:uri="fe56e3b0-34a1-4d6f-a501-a0b2b7006a18"/>
    <ds:schemaRef ds:uri="http://purl.org/dc/dcmitype/"/>
    <ds:schemaRef ds:uri="http://purl.org/dc/terms/"/>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232</TotalTime>
  <Words>597</Words>
  <Application>Microsoft Office PowerPoint</Application>
  <PresentationFormat>On-screen Show (16:9)</PresentationFormat>
  <Paragraphs>66</Paragraphs>
  <Slides>11</Slides>
  <Notes>3</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Hp</cp:lastModifiedBy>
  <cp:revision>16</cp:revision>
  <dcterms:modified xsi:type="dcterms:W3CDTF">2024-11-11T07:46:23Z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